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4000">
              <a:schemeClr val="accent1">
                <a:tint val="44500"/>
                <a:satMod val="160000"/>
                <a:lumMod val="10000"/>
                <a:lumOff val="90000"/>
              </a:schemeClr>
            </a:gs>
            <a:gs pos="2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384376"/>
          </a:xfrm>
        </p:spPr>
        <p:txBody>
          <a:bodyPr>
            <a:normAutofit fontScale="90000"/>
          </a:bodyPr>
          <a:lstStyle/>
          <a:p>
            <a:r>
              <a:rPr lang="ru-RU" altLang="ru-RU" sz="6000" b="1" dirty="0">
                <a:solidFill>
                  <a:srgbClr val="0070C0"/>
                </a:solidFill>
                <a:latin typeface="Georgia" panose="02040502050405020303" pitchFamily="18" charset="0"/>
              </a:rPr>
              <a:t>ФОП ДО:</a:t>
            </a:r>
            <a:br>
              <a:rPr lang="ru-RU" altLang="ru-RU" sz="60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новая федеральная </a:t>
            </a:r>
            <a:br>
              <a:rPr lang="ru-RU" alt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br>
              <a:rPr lang="ru-RU" alt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18" y="2939776"/>
            <a:ext cx="6906637" cy="372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88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72468" y="1308283"/>
            <a:ext cx="8196816" cy="495835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008"/>
            <a:ext cx="9605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Организационный раздел</a:t>
            </a:r>
            <a:endParaRPr lang="ru-RU" altLang="ru-RU" sz="5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280920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1722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дошкольного образования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 и с учетом соответствующих примерных образовательных программ дошкольного образования.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1722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616"/>
            <a:ext cx="9144000" cy="16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4280" t="22863" r="26185" b="20621"/>
          <a:stretch>
            <a:fillRect/>
          </a:stretch>
        </p:blipFill>
        <p:spPr bwMode="auto">
          <a:xfrm>
            <a:off x="39139" y="958694"/>
            <a:ext cx="8998469" cy="436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2093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Программы должно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обеспечивать физическое и психическое развитие детей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различных видах деятельности и охватывать следующие структурные единицы, представляющие определенные направления обучения и воспитания детей (далее - образовательные области):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социально-коммуникативное развитие;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познавательное развитие;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речевое развитие;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художественно-эстетическое развитие;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физическое развитие.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3119284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50" y="4682566"/>
            <a:ext cx="3376946" cy="206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50" y="2217041"/>
            <a:ext cx="3253514" cy="244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62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 направлена на: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и присвоение норм, правил поведения и морально-нравственных ценностей, принятых в российском обществе;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общения ребёнка со взрослыми и сверстниками,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готовности к совместной деятельности и сотрудничеству;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 ребенка основ гражданственности и патриотизма, уважительного отношения и чувства принадлежности к своей семье, сообществу детей и взрослых в Организации, региону проживания и стране в целом;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эмоциональной отзывчивости и сопереживания, социального и эмоционального интеллекта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воспитание гуманных чувств и отношений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самостоятельности и инициативности, планирования и регуляции ребенком собственных действий;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позитивных установок к различным видам труда и творчества; формирование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 социальной навигации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безопасного поведения в быту и природе, социуме и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медиапространстве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(цифровой среде).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24" y="4507965"/>
            <a:ext cx="9117624" cy="23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«Познавательное развитие» направлена на: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любознательности, интереса и мотивации к познавательной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освоение сенсорных эталонов и перцептивных (обследовательских) действий,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целостной картины мира, представлений об объектах окружающего мира, их свойствах и отношениях;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экологической культуры, знаний об особенностях и многообразии природы Родного края и различных континентов, 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представлений о себе и ближайшем социальном окружении,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культурно-исторических событиях,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традициях и социокультурных ценностях малой родины и Отечества, многообразии стран и народов мира;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количестве, числе, счете, величине, геометрических фигурах, пространстве, времени,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математических зависимостях и отношениях этих категорий, овладение логико-математическими способами их познания;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представлений о цифровых средствах познания окружающего мира, способах их безопасного использования.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23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«Речевое развитие» включает: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владение речью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средством коммуникации, познания и самовыражения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правильного звукопроизношения;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звуковой и интонационной культуры речи;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фонематического слуха; обогащение активного и пассивного словарного запаса;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грамматически правильной и связной речи (диалогической и монологической);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ознакомление с литературными произведениями различных жанров (фольклор, художественная и познавательная литература), формирование их осмысленного восприятия;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речевого творчества;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предпосылок к обучению грамоте.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077072"/>
            <a:ext cx="90719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развитие» предполагает: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предпосылок ценностно-смыслового восприятия и понимания мира природы и произведений искусства (словесного, музыкального, изобразительного);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становление эстетического и эмоционально-нравственного отношения к окружающему миру,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эстетического вкуса;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 (музыка, живопись, театр, народное искусство и другое);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художественных умений и навыков в разных видах деятельности (рисовании, лепке, аппликации, художественном конструировании, пении, игре на детских музыкальных инструментах, музыкально-ритмических движениях, словесном творчестве и другое);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освоение разнообразных средств художественной выразительности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различных видах искусства;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реализацию художественно-творческих способностей ребенка в повседневной жизни и различных видах досуговой деятельности (праздники, развлечения и другое);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и поддержку самостоятельной творческой деятельности детей (изобразительной,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конструктивной, музыкальной, художественно-речевой, театрализованной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другое).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«Физическое развитие» предусматривает: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приобретение ребенком двигательного опыта в различных видах деятельности детей,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психофизических качеств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(быстрота, сила, ловкость, выносливость, гибкость), координационных способностей, крупных групп мышц и мелкой моторики;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опорно-двигательного аппарата, развитие равновесия, глазомера, ориентировки в пространстве;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основными движениями (метание, ползание, лазанье, ходьба, бег, прыжки);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обучение общеразвивающим упражнениям, музыкально-ритмическим движениям, подвижным играм, спортивным упражнениям и элементам спортивных игр (баскетбол, футбол, хоккей, бадминтон, настольный теннис, городки, кегли и другое);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нравственно-волевых качеств (воля, смелость, выдержка и другое);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интереса к различным видам спорта и чувства гордости за выдающиеся достижения российских спортсменов;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приобщение к здоровому образу жизни и активному отдыху, 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бережного отношения к своему здоровью и здоровью окружающих.»;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П ДО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1"/>
            <a:ext cx="5116574" cy="482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888" y="908720"/>
            <a:ext cx="34563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начали  работать по новой федеральной образовательной программе дошкольного образования (ФОП ДО).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6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– это </a:t>
            </a:r>
            <a:r>
              <a:rPr lang="ru-RU" alt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57911"/>
            <a:ext cx="3312368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04" y="2420888"/>
            <a:ext cx="4941841" cy="370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27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84" y="155184"/>
            <a:ext cx="86820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u="sng" dirty="0">
                <a:solidFill>
                  <a:srgbClr val="0070C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28792" cy="475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6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ФОП ДО - это норматив, который был разработан для 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осуществления следующих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функций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воспитывать и развивать ребенка с активной гражданской позицией, патриотическими взглядами и ценностями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36" y="5013174"/>
            <a:ext cx="9106168" cy="17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является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основой для разработки образовательных программ ДОО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046" y="3284984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люс 3"/>
          <p:cNvSpPr/>
          <p:nvPr/>
        </p:nvSpPr>
        <p:spPr>
          <a:xfrm>
            <a:off x="2163938" y="343976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14656" y="3439765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7" name="Равно 6"/>
          <p:cNvSpPr/>
          <p:nvPr/>
        </p:nvSpPr>
        <p:spPr>
          <a:xfrm>
            <a:off x="5580112" y="348719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3152589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7" b="24218"/>
          <a:stretch/>
        </p:blipFill>
        <p:spPr>
          <a:xfrm>
            <a:off x="21752" y="5445224"/>
            <a:ext cx="914400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064" y="256120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Разделы ФОП</a:t>
            </a:r>
            <a:r>
              <a:rPr lang="ru-RU" sz="4000" b="1" u="sng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Целевой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Содержательный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Организационный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872" y="2420888"/>
            <a:ext cx="8534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Структура ФОП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федеральная </a:t>
            </a:r>
            <a:r>
              <a:rPr lang="ru-RU" sz="2800" dirty="0">
                <a:solidFill>
                  <a:srgbClr val="002060"/>
                </a:solidFill>
              </a:rPr>
              <a:t>рабочую программу </a:t>
            </a:r>
            <a:r>
              <a:rPr lang="ru-RU" sz="2800" dirty="0" smtClean="0">
                <a:solidFill>
                  <a:srgbClr val="002060"/>
                </a:solidFill>
              </a:rPr>
              <a:t>образования;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федеральная </a:t>
            </a:r>
            <a:r>
              <a:rPr lang="ru-RU" sz="2800" dirty="0">
                <a:solidFill>
                  <a:srgbClr val="002060"/>
                </a:solidFill>
              </a:rPr>
              <a:t>рабочую программу </a:t>
            </a:r>
            <a:r>
              <a:rPr lang="ru-RU" sz="2800" dirty="0" smtClean="0">
                <a:solidFill>
                  <a:srgbClr val="002060"/>
                </a:solidFill>
              </a:rPr>
              <a:t>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программа </a:t>
            </a:r>
            <a:r>
              <a:rPr lang="ru-RU" sz="2800" dirty="0">
                <a:solidFill>
                  <a:srgbClr val="002060"/>
                </a:solidFill>
              </a:rPr>
              <a:t>коррекционно-развивающей </a:t>
            </a:r>
            <a:r>
              <a:rPr lang="ru-RU" sz="2800" dirty="0" smtClean="0">
                <a:solidFill>
                  <a:srgbClr val="002060"/>
                </a:solidFill>
              </a:rPr>
              <a:t>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примерный </a:t>
            </a:r>
            <a:r>
              <a:rPr lang="ru-RU" sz="2800" dirty="0">
                <a:solidFill>
                  <a:srgbClr val="002060"/>
                </a:solidFill>
              </a:rPr>
              <a:t>режим и распорядок дня в </a:t>
            </a:r>
            <a:r>
              <a:rPr lang="ru-RU" sz="2800" dirty="0" smtClean="0">
                <a:solidFill>
                  <a:srgbClr val="002060"/>
                </a:solidFill>
              </a:rPr>
              <a:t>дошкольной группе;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2800" dirty="0">
                <a:solidFill>
                  <a:srgbClr val="002060"/>
                </a:solidFill>
              </a:rPr>
              <a:t>календарный </a:t>
            </a:r>
            <a:r>
              <a:rPr lang="ru-RU" sz="2800" dirty="0" smtClean="0">
                <a:solidFill>
                  <a:srgbClr val="002060"/>
                </a:solidFill>
              </a:rPr>
              <a:t>план воспитательной работы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18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556792"/>
            <a:ext cx="8013811" cy="4824536"/>
          </a:xfrm>
          <a:prstGeom prst="rect">
            <a:avLst/>
          </a:prstGeom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115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000" b="1" dirty="0">
                <a:solidFill>
                  <a:srgbClr val="0070C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40703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0142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Содержательный </a:t>
            </a:r>
            <a:r>
              <a:rPr lang="ru-RU" altLang="ru-RU" sz="5000" b="1" dirty="0">
                <a:solidFill>
                  <a:srgbClr val="0070C0"/>
                </a:solidFill>
                <a:latin typeface="Georgia" panose="02040502050405020303" pitchFamily="18" charset="0"/>
              </a:rPr>
              <a:t>раздел</a:t>
            </a:r>
          </a:p>
        </p:txBody>
      </p:sp>
    </p:spTree>
    <p:extLst>
      <p:ext uri="{BB962C8B-B14F-4D97-AF65-F5344CB8AC3E}">
        <p14:creationId xmlns:p14="http://schemas.microsoft.com/office/powerpoint/2010/main" val="2076396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1089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Тема Office</vt:lpstr>
      <vt:lpstr>ФОП ДО: новая федеральная  образовательная программа дошкольного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ФОП ДО: новая федеральная  образовательная программа дошкольного образования</dc:title>
  <dc:creator>Елена</dc:creator>
  <cp:lastModifiedBy>1</cp:lastModifiedBy>
  <cp:revision>10</cp:revision>
  <dcterms:created xsi:type="dcterms:W3CDTF">2023-11-27T12:39:48Z</dcterms:created>
  <dcterms:modified xsi:type="dcterms:W3CDTF">2026-04-24T07:36:40Z</dcterms:modified>
</cp:coreProperties>
</file>